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59" r:id="rId5"/>
    <p:sldId id="260" r:id="rId6"/>
    <p:sldId id="261" r:id="rId7"/>
    <p:sldId id="267" r:id="rId8"/>
    <p:sldId id="268" r:id="rId9"/>
    <p:sldId id="270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5"/>
    <p:restoredTop sz="94704"/>
  </p:normalViewPr>
  <p:slideViewPr>
    <p:cSldViewPr snapToGrid="0" snapToObjects="1">
      <p:cViewPr varScale="1">
        <p:scale>
          <a:sx n="52" d="100"/>
          <a:sy n="52" d="100"/>
        </p:scale>
        <p:origin x="208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8E47-48BC-3141-84D8-75AFEE8275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MIS 665 – Data analytics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B3A52-5305-0247-9618-55DDDF7402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Max Westhoff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9F32417-58C6-2243-AEB9-F0EC4B4A6C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361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9"/>
    </mc:Choice>
    <mc:Fallback>
      <p:transition spd="slow" advTm="8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8E47-48BC-3141-84D8-75AFEE8275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Thank you!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810780B-B58E-FE48-ADE6-FFF923ED72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964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4"/>
    </mc:Choice>
    <mc:Fallback>
      <p:transition spd="slow" advTm="3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41ED-A04D-064C-9733-43A80EF2C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51" y="262359"/>
            <a:ext cx="10861534" cy="1277074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Project description and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B84BD-AA2C-DF4A-AD0C-A7CD474A6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851" y="1891496"/>
            <a:ext cx="10861534" cy="39768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this project I analyzed the IMDB scores dataset provided by IMDB to determine the what drives movies to be successful in terms of their ranking</a:t>
            </a:r>
          </a:p>
          <a:p>
            <a:pPr marL="0" indent="0">
              <a:buNone/>
            </a:pPr>
            <a:r>
              <a:rPr lang="en-US" sz="2400" dirty="0"/>
              <a:t>To achieve this:</a:t>
            </a:r>
          </a:p>
          <a:p>
            <a:pPr lvl="1"/>
            <a:r>
              <a:rPr lang="en-US" sz="2400" dirty="0"/>
              <a:t>Regression models</a:t>
            </a:r>
          </a:p>
          <a:p>
            <a:pPr lvl="1"/>
            <a:r>
              <a:rPr lang="en-US" sz="2400" dirty="0"/>
              <a:t>Classification models</a:t>
            </a:r>
          </a:p>
          <a:p>
            <a:pPr lvl="1"/>
            <a:r>
              <a:rPr lang="en-US" sz="2400" dirty="0"/>
              <a:t>Clustering analysis</a:t>
            </a:r>
          </a:p>
          <a:p>
            <a:pPr lvl="1"/>
            <a:r>
              <a:rPr lang="en-US" sz="2400" dirty="0"/>
              <a:t>Evaluate models performance and determine results from those models that were more accurate than the others.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599DA83-257A-7F45-AAE1-4ABE987D30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723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52"/>
    </mc:Choice>
    <mc:Fallback>
      <p:transition spd="slow" advTm="35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8E47-48BC-3141-84D8-75AFEE8275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Final Project Analysis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C2DAFC0-5411-674C-BC87-E29C2A5A79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107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11"/>
    </mc:Choice>
    <mc:Fallback>
      <p:transition spd="slow" advTm="6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4E541-6D98-FB4A-BA7F-6CCA6DF66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10" y="204486"/>
            <a:ext cx="10996572" cy="1080304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Regression analysis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C9FDB-E968-2644-B89E-D93EC1587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410" y="1984092"/>
            <a:ext cx="10996572" cy="3745376"/>
          </a:xfrm>
        </p:spPr>
        <p:txBody>
          <a:bodyPr>
            <a:normAutofit/>
          </a:bodyPr>
          <a:lstStyle/>
          <a:p>
            <a:r>
              <a:rPr lang="en-US" sz="2400" dirty="0"/>
              <a:t>Variables that affect IMDB scores according to the random forest regression model are:</a:t>
            </a:r>
          </a:p>
          <a:p>
            <a:pPr lvl="1"/>
            <a:r>
              <a:rPr lang="en-US" sz="2400" dirty="0"/>
              <a:t>Budget</a:t>
            </a:r>
          </a:p>
          <a:p>
            <a:pPr lvl="1"/>
            <a:r>
              <a:rPr lang="en-US" sz="2400" dirty="0"/>
              <a:t>Number of critics for reviews</a:t>
            </a:r>
          </a:p>
          <a:p>
            <a:pPr lvl="1"/>
            <a:r>
              <a:rPr lang="en-US" sz="2400" dirty="0"/>
              <a:t>Movie Facebook likes</a:t>
            </a:r>
          </a:p>
          <a:p>
            <a:pPr lvl="1"/>
            <a:r>
              <a:rPr lang="en-US" sz="2400" dirty="0"/>
              <a:t>Duration of the movies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28DD5FF-157D-BE45-8235-9D57925ABD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22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25"/>
    </mc:Choice>
    <mc:Fallback>
      <p:transition spd="slow" advTm="22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F9E7E-011D-4D48-8CD6-8FE1E3E17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103" y="378107"/>
            <a:ext cx="11185625" cy="744637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Classification analysis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0AC75-D969-3442-AB0A-028D7CC55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00" y="1423687"/>
            <a:ext cx="11046728" cy="4699321"/>
          </a:xfrm>
        </p:spPr>
        <p:txBody>
          <a:bodyPr>
            <a:normAutofit/>
          </a:bodyPr>
          <a:lstStyle/>
          <a:p>
            <a:r>
              <a:rPr lang="en-US" sz="2400" dirty="0"/>
              <a:t>Using the feature selection technique given the extra trees classifier method I found that the most important variables that affected each classified groups within the dataset in terms of IMDB score are:</a:t>
            </a:r>
          </a:p>
          <a:p>
            <a:pPr lvl="1"/>
            <a:r>
              <a:rPr lang="en-US" sz="2400" dirty="0"/>
              <a:t>Number of critics for reviews</a:t>
            </a:r>
          </a:p>
          <a:p>
            <a:pPr lvl="1"/>
            <a:r>
              <a:rPr lang="en-US" sz="2400" dirty="0"/>
              <a:t>Duration</a:t>
            </a:r>
          </a:p>
          <a:p>
            <a:pPr lvl="1"/>
            <a:r>
              <a:rPr lang="en-US" sz="2400" dirty="0"/>
              <a:t>Number of users for reviews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E3D6A9E-E58D-8A4F-B42B-2C3E559773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43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81"/>
    </mc:Choice>
    <mc:Fallback>
      <p:transition spd="slow" advTm="43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2A3D0-59C1-1D46-A419-601167E1C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3" y="88900"/>
            <a:ext cx="9905998" cy="1409700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Clustering analysis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27034-01A1-DB4E-A9C9-E098A3B61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070" y="1498600"/>
            <a:ext cx="3913187" cy="47633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u="sng" dirty="0">
                <a:solidFill>
                  <a:schemeClr val="accent3">
                    <a:lumMod val="75000"/>
                  </a:schemeClr>
                </a:solidFill>
                <a:effectLst/>
              </a:rPr>
              <a:t>Profile for Movies with IMDB Score less than 4:</a:t>
            </a:r>
          </a:p>
          <a:p>
            <a:pPr lvl="1"/>
            <a:r>
              <a:rPr lang="en-US" dirty="0">
                <a:effectLst/>
              </a:rPr>
              <a:t>Didn't have a lot of critics for review</a:t>
            </a:r>
          </a:p>
          <a:p>
            <a:pPr lvl="1"/>
            <a:r>
              <a:rPr lang="en-US" dirty="0">
                <a:effectLst/>
              </a:rPr>
              <a:t>Low duration</a:t>
            </a:r>
          </a:p>
          <a:p>
            <a:pPr lvl="1"/>
            <a:r>
              <a:rPr lang="en-US" dirty="0">
                <a:effectLst/>
              </a:rPr>
              <a:t>Low Facebook likes in general (Cast, actors, movie page)</a:t>
            </a:r>
          </a:p>
          <a:p>
            <a:pPr lvl="1"/>
            <a:r>
              <a:rPr lang="en-US" dirty="0">
                <a:effectLst/>
              </a:rPr>
              <a:t>Low revenue</a:t>
            </a:r>
          </a:p>
          <a:p>
            <a:pPr lvl="1"/>
            <a:r>
              <a:rPr lang="en-US" dirty="0">
                <a:effectLst/>
              </a:rPr>
              <a:t>Low budget</a:t>
            </a:r>
          </a:p>
          <a:p>
            <a:pPr lvl="1"/>
            <a:r>
              <a:rPr lang="en-US" dirty="0">
                <a:effectLst/>
              </a:rPr>
              <a:t>Low number of users that voted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99B1A3-6371-BF4C-9D89-51DA986E18CD}"/>
              </a:ext>
            </a:extLst>
          </p:cNvPr>
          <p:cNvSpPr txBox="1">
            <a:spLocks/>
          </p:cNvSpPr>
          <p:nvPr/>
        </p:nvSpPr>
        <p:spPr>
          <a:xfrm>
            <a:off x="4082257" y="1574800"/>
            <a:ext cx="3913187" cy="24184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u="sng" dirty="0">
                <a:solidFill>
                  <a:schemeClr val="accent3">
                    <a:lumMod val="75000"/>
                  </a:schemeClr>
                </a:solidFill>
              </a:rPr>
              <a:t>Profile for Movies with IMDB Score between 4 and 6:</a:t>
            </a:r>
          </a:p>
          <a:p>
            <a:pPr lvl="1"/>
            <a:r>
              <a:rPr lang="en-US" dirty="0"/>
              <a:t>Some critics review these movies</a:t>
            </a:r>
          </a:p>
          <a:p>
            <a:pPr lvl="1"/>
            <a:r>
              <a:rPr lang="en-US" dirty="0"/>
              <a:t>Some of the movies are regular duration movies(less than 90 minutes)</a:t>
            </a:r>
          </a:p>
          <a:p>
            <a:pPr lvl="1"/>
            <a:r>
              <a:rPr lang="en-US" dirty="0"/>
              <a:t>Starting Directors</a:t>
            </a:r>
          </a:p>
          <a:p>
            <a:pPr lvl="1"/>
            <a:r>
              <a:rPr lang="en-US" dirty="0"/>
              <a:t>Unknown actors, but better nonetheless</a:t>
            </a:r>
          </a:p>
          <a:p>
            <a:pPr lvl="1"/>
            <a:r>
              <a:rPr lang="en-US" dirty="0"/>
              <a:t>Consistent amount of users that voted</a:t>
            </a:r>
          </a:p>
          <a:p>
            <a:pPr lvl="1"/>
            <a:r>
              <a:rPr lang="en-US" dirty="0"/>
              <a:t>Better budget and revenues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08ACC4-9AF9-2D43-995E-F7B04F2AAA76}"/>
              </a:ext>
            </a:extLst>
          </p:cNvPr>
          <p:cNvSpPr txBox="1">
            <a:spLocks/>
          </p:cNvSpPr>
          <p:nvPr/>
        </p:nvSpPr>
        <p:spPr>
          <a:xfrm>
            <a:off x="7814378" y="1583641"/>
            <a:ext cx="3913187" cy="46871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u="sng" dirty="0">
                <a:solidFill>
                  <a:schemeClr val="accent3">
                    <a:lumMod val="75000"/>
                  </a:schemeClr>
                </a:solidFill>
              </a:rPr>
              <a:t>Profile for movies with IMDB Score between 6 and 8:</a:t>
            </a:r>
          </a:p>
          <a:p>
            <a:pPr lvl="1"/>
            <a:r>
              <a:rPr lang="en-US" dirty="0"/>
              <a:t>Not a lot of critics review these movies. Could be only the hardest critics that critic good movies.</a:t>
            </a:r>
          </a:p>
          <a:p>
            <a:pPr lvl="1"/>
            <a:r>
              <a:rPr lang="en-US" dirty="0"/>
              <a:t>Best duration for movies (100 minutes or less)</a:t>
            </a:r>
          </a:p>
          <a:p>
            <a:pPr lvl="1"/>
            <a:r>
              <a:rPr lang="en-US" dirty="0"/>
              <a:t>Unknown directors</a:t>
            </a:r>
          </a:p>
          <a:p>
            <a:pPr lvl="1"/>
            <a:r>
              <a:rPr lang="en-US" dirty="0"/>
              <a:t>Unknown actors but people react great to them</a:t>
            </a:r>
          </a:p>
          <a:p>
            <a:pPr lvl="1"/>
            <a:r>
              <a:rPr lang="en-US" dirty="0"/>
              <a:t>Not great revenue but good budget</a:t>
            </a:r>
          </a:p>
          <a:p>
            <a:pPr lvl="1"/>
            <a:r>
              <a:rPr lang="en-US" dirty="0"/>
              <a:t>Not many users vote for these movies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8C1323-E07D-514F-A193-882F5D46AED9}"/>
              </a:ext>
            </a:extLst>
          </p:cNvPr>
          <p:cNvSpPr txBox="1">
            <a:spLocks/>
          </p:cNvSpPr>
          <p:nvPr/>
        </p:nvSpPr>
        <p:spPr>
          <a:xfrm>
            <a:off x="4174854" y="3993267"/>
            <a:ext cx="3913187" cy="22686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u="sng" dirty="0">
                <a:solidFill>
                  <a:schemeClr val="accent3">
                    <a:lumMod val="75000"/>
                  </a:schemeClr>
                </a:solidFill>
              </a:rPr>
              <a:t>Profile for movies with IMDB Score greater than 8:</a:t>
            </a:r>
          </a:p>
          <a:p>
            <a:pPr lvl="1"/>
            <a:r>
              <a:rPr lang="en-US" dirty="0"/>
              <a:t>A lot of critics review these movies.</a:t>
            </a:r>
          </a:p>
          <a:p>
            <a:pPr lvl="1"/>
            <a:r>
              <a:rPr lang="en-US" dirty="0"/>
              <a:t>Long duration (more than 100 minutes)</a:t>
            </a:r>
          </a:p>
          <a:p>
            <a:pPr lvl="1"/>
            <a:r>
              <a:rPr lang="en-US" dirty="0"/>
              <a:t>Best directors</a:t>
            </a:r>
          </a:p>
          <a:p>
            <a:pPr lvl="1"/>
            <a:r>
              <a:rPr lang="en-US" dirty="0"/>
              <a:t>Best actors</a:t>
            </a:r>
          </a:p>
          <a:p>
            <a:pPr lvl="1"/>
            <a:r>
              <a:rPr lang="en-US" dirty="0"/>
              <a:t>Best revenues and budget</a:t>
            </a:r>
          </a:p>
          <a:p>
            <a:pPr lvl="1"/>
            <a:r>
              <a:rPr lang="en-US" dirty="0"/>
              <a:t>High amount of users that voted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3C02B09-E34D-FD45-8874-9D0543D16A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282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031"/>
    </mc:Choice>
    <mc:Fallback>
      <p:transition spd="slow" advTm="239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2A3D0-59C1-1D46-A419-601167E1C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3" y="88900"/>
            <a:ext cx="9905998" cy="1409700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Best classification model - metrics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27034-01A1-DB4E-A9C9-E098A3B61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070" y="1498600"/>
            <a:ext cx="3913187" cy="47633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effectLst/>
              </a:rPr>
              <a:t>Random Forest Classification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Accuracy: 99.88%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Average precision: 100%</a:t>
            </a:r>
          </a:p>
          <a:p>
            <a:pPr marL="0" indent="0" algn="ctr">
              <a:buNone/>
            </a:pPr>
            <a:endParaRPr lang="en-US" dirty="0">
              <a:effectLst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99B1A3-6371-BF4C-9D89-51DA986E18CD}"/>
              </a:ext>
            </a:extLst>
          </p:cNvPr>
          <p:cNvSpPr txBox="1">
            <a:spLocks/>
          </p:cNvSpPr>
          <p:nvPr/>
        </p:nvSpPr>
        <p:spPr>
          <a:xfrm>
            <a:off x="4082257" y="1574800"/>
            <a:ext cx="3913187" cy="468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KNN  Classification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Accuracy: 61.50% 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Average precision: 57%. 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Best results are with 8 K means.</a:t>
            </a:r>
          </a:p>
          <a:p>
            <a:pPr marL="0" indent="0" algn="ctr">
              <a:buNone/>
            </a:pP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08ACC4-9AF9-2D43-995E-F7B04F2AAA76}"/>
              </a:ext>
            </a:extLst>
          </p:cNvPr>
          <p:cNvSpPr txBox="1">
            <a:spLocks/>
          </p:cNvSpPr>
          <p:nvPr/>
        </p:nvSpPr>
        <p:spPr>
          <a:xfrm>
            <a:off x="7814378" y="1583641"/>
            <a:ext cx="3913187" cy="46871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Recursive Feature selection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Accuracy: 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Accuracy: 67.78%</a:t>
            </a:r>
          </a:p>
          <a:p>
            <a:pPr marL="0" indent="0" algn="ctr">
              <a:buNone/>
            </a:pPr>
            <a:r>
              <a:rPr lang="en-US" dirty="0">
                <a:effectLst/>
              </a:rPr>
              <a:t>Average precision: 66%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D730640-729E-014F-8898-DCC372CB2B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9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632"/>
    </mc:Choice>
    <mc:Fallback>
      <p:transition spd="slow" advTm="66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2A3D0-59C1-1D46-A419-601167E1C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3" y="88900"/>
            <a:ext cx="9905998" cy="1409700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Story telling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27034-01A1-DB4E-A9C9-E098A3B61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070" y="1006998"/>
            <a:ext cx="3913187" cy="5521124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u="sng" dirty="0">
                <a:effectLst/>
              </a:rPr>
              <a:t>From the Regression Analysis we got these takeaways:</a:t>
            </a:r>
          </a:p>
          <a:p>
            <a:r>
              <a:rPr lang="en-US" dirty="0">
                <a:effectLst/>
              </a:rPr>
              <a:t>The Random Forest Regression Model was the best model to accurately predict IMDB score with an R-Squared of 88.54% and and MSE of 0.137. The variables that affect IMDB score according to our model are budget, </a:t>
            </a:r>
            <a:r>
              <a:rPr lang="en-US" dirty="0" err="1">
                <a:effectLst/>
              </a:rPr>
              <a:t>num_critic_for_reviews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movie_facebook_likes</a:t>
            </a:r>
            <a:r>
              <a:rPr lang="en-US" dirty="0">
                <a:effectLst/>
              </a:rPr>
              <a:t>, and duration.</a:t>
            </a:r>
          </a:p>
          <a:p>
            <a:r>
              <a:rPr lang="en-US" dirty="0">
                <a:effectLst/>
              </a:rPr>
              <a:t>The </a:t>
            </a:r>
            <a:r>
              <a:rPr lang="en-US" dirty="0" err="1">
                <a:effectLst/>
              </a:rPr>
              <a:t>sklearn</a:t>
            </a:r>
            <a:r>
              <a:rPr lang="en-US" dirty="0">
                <a:effectLst/>
              </a:rPr>
              <a:t> linear model and the </a:t>
            </a:r>
            <a:r>
              <a:rPr lang="en-US" dirty="0" err="1">
                <a:effectLst/>
              </a:rPr>
              <a:t>Statsmodel</a:t>
            </a:r>
            <a:r>
              <a:rPr lang="en-US" dirty="0">
                <a:effectLst/>
              </a:rPr>
              <a:t> regression equations weren't accurate at all at predicting IMDB Score. Both had an accuracy of merely 20.4%. Could be due to the </a:t>
            </a:r>
            <a:r>
              <a:rPr lang="en-US" dirty="0" err="1">
                <a:effectLst/>
              </a:rPr>
              <a:t>dropna</a:t>
            </a:r>
            <a:r>
              <a:rPr lang="en-US" dirty="0">
                <a:effectLst/>
              </a:rPr>
              <a:t> function.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99B1A3-6371-BF4C-9D89-51DA986E18CD}"/>
              </a:ext>
            </a:extLst>
          </p:cNvPr>
          <p:cNvSpPr txBox="1">
            <a:spLocks/>
          </p:cNvSpPr>
          <p:nvPr/>
        </p:nvSpPr>
        <p:spPr>
          <a:xfrm>
            <a:off x="4082257" y="1006998"/>
            <a:ext cx="3913187" cy="5521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u="sng" dirty="0">
                <a:effectLst/>
              </a:rPr>
              <a:t>From the Classification Analysis we got these takeaways:</a:t>
            </a:r>
          </a:p>
          <a:p>
            <a:r>
              <a:rPr lang="en-US" dirty="0">
                <a:effectLst/>
              </a:rPr>
              <a:t>The KNN Model had an accuracy of 61.50% and an average precision of 57%. Best results are with 8 K means.</a:t>
            </a:r>
          </a:p>
          <a:p>
            <a:r>
              <a:rPr lang="en-US" dirty="0">
                <a:effectLst/>
              </a:rPr>
              <a:t>Feature Selection using the Extra Trees Classifier Method told us that the most important variables in the dataset are movie </a:t>
            </a:r>
            <a:r>
              <a:rPr lang="en-US" dirty="0" err="1">
                <a:effectLst/>
              </a:rPr>
              <a:t>facebook</a:t>
            </a:r>
            <a:r>
              <a:rPr lang="en-US" dirty="0">
                <a:effectLst/>
              </a:rPr>
              <a:t> likes, number of critics for review and number of users that voted</a:t>
            </a:r>
          </a:p>
          <a:p>
            <a:r>
              <a:rPr lang="en-US" dirty="0">
                <a:effectLst/>
              </a:rPr>
              <a:t>The Recursive Feature Selection model told us that the most important variables are </a:t>
            </a:r>
            <a:r>
              <a:rPr lang="en-US" dirty="0" err="1">
                <a:effectLst/>
              </a:rPr>
              <a:t>num_critic_for_reviews</a:t>
            </a:r>
            <a:r>
              <a:rPr lang="en-US" dirty="0">
                <a:effectLst/>
              </a:rPr>
              <a:t>, duration and </a:t>
            </a:r>
            <a:r>
              <a:rPr lang="en-US" dirty="0" err="1">
                <a:effectLst/>
              </a:rPr>
              <a:t>num_user_for_reviews</a:t>
            </a:r>
            <a:endParaRPr lang="en-US" dirty="0">
              <a:effectLst/>
            </a:endParaRPr>
          </a:p>
          <a:p>
            <a:pPr lvl="1"/>
            <a:r>
              <a:rPr lang="en-US" dirty="0">
                <a:effectLst/>
              </a:rPr>
              <a:t>The Random Forest Classification Model was the most accurate model so far with an R-squared of 99.82% and an average precision of 100%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08ACC4-9AF9-2D43-995E-F7B04F2AAA76}"/>
              </a:ext>
            </a:extLst>
          </p:cNvPr>
          <p:cNvSpPr txBox="1">
            <a:spLocks/>
          </p:cNvSpPr>
          <p:nvPr/>
        </p:nvSpPr>
        <p:spPr>
          <a:xfrm>
            <a:off x="7814378" y="1006997"/>
            <a:ext cx="3913187" cy="552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u="sng" dirty="0">
                <a:effectLst/>
              </a:rPr>
              <a:t>From the Clustering Analysis we got these takeaways: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Movies with a score less than 4: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Critics don’t review these movies, Low budget, low earnings, unknown actors and directors, plus low length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Movies with a score between 4 and 6: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Some critics review these movies, regular direction, better budget and earnings, unknown actors and directors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Movies with a score of between 6 and 8: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Hardest critics review these movies, best duration around 100 minutes, unknown directors and actors but they make good movies, good budget but don’t yield high revenue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Movies with a score greater than 8: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A lot of critics review these movies, long duration movies, best directors and actors, best revenues and budgets, high amount of users vote these movies</a:t>
            </a:r>
          </a:p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96962F-63F6-3944-AB13-63DB50945F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114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23"/>
    </mc:Choice>
    <mc:Fallback>
      <p:transition spd="slow" advTm="59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F9E7E-011D-4D48-8CD6-8FE1E3E17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103" y="378107"/>
            <a:ext cx="11185625" cy="74463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Recommendation for movie producers and investors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0AC75-D969-3442-AB0A-028D7CC55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00" y="1423687"/>
            <a:ext cx="11046728" cy="4699321"/>
          </a:xfrm>
        </p:spPr>
        <p:txBody>
          <a:bodyPr>
            <a:normAutofit/>
          </a:bodyPr>
          <a:lstStyle/>
          <a:p>
            <a:r>
              <a:rPr lang="en-US" sz="2400" dirty="0"/>
              <a:t> invest in movies that have a duration around 100 minutes or more</a:t>
            </a:r>
          </a:p>
          <a:p>
            <a:r>
              <a:rPr lang="en-US" sz="2400" dirty="0"/>
              <a:t> research and predict the attraction of critics towards that movie</a:t>
            </a:r>
          </a:p>
          <a:p>
            <a:r>
              <a:rPr lang="en-US" sz="2400" dirty="0"/>
              <a:t>Social media, in this case </a:t>
            </a:r>
            <a:r>
              <a:rPr lang="en-US" sz="2400" dirty="0" err="1"/>
              <a:t>facebook</a:t>
            </a:r>
            <a:r>
              <a:rPr lang="en-US" sz="2400" dirty="0"/>
              <a:t>, has a lot of impact in ranking. </a:t>
            </a:r>
          </a:p>
          <a:p>
            <a:r>
              <a:rPr lang="en-US" sz="2400" dirty="0"/>
              <a:t>Hire good actors and directors based on their social media profile. High amount of </a:t>
            </a:r>
            <a:r>
              <a:rPr lang="en-US" sz="2400" dirty="0" err="1"/>
              <a:t>facebook</a:t>
            </a:r>
            <a:r>
              <a:rPr lang="en-US" sz="2400" dirty="0"/>
              <a:t> likes mean they will attract more business to the movie, doesn’t guarantee good revenue though</a:t>
            </a:r>
          </a:p>
          <a:p>
            <a:r>
              <a:rPr lang="en-US" sz="2400" dirty="0"/>
              <a:t>Amount of critics attraction and users that voted is important, but it neither guarantees high ranking, nor high revenue. Attract highly qualified or appraised critics.</a:t>
            </a:r>
          </a:p>
          <a:p>
            <a:endParaRPr lang="en-US" sz="2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1F2B99E-10ED-C04F-8004-05AFE025A8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71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211"/>
    </mc:Choice>
    <mc:Fallback>
      <p:transition spd="slow" advTm="52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307</TotalTime>
  <Words>867</Words>
  <Application>Microsoft Macintosh PowerPoint</Application>
  <PresentationFormat>Widescreen</PresentationFormat>
  <Paragraphs>87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Mesh</vt:lpstr>
      <vt:lpstr>MIS 665 – Data analytics Final Project</vt:lpstr>
      <vt:lpstr>Project description and Introduction</vt:lpstr>
      <vt:lpstr>Final Project Analysis</vt:lpstr>
      <vt:lpstr>Regression analysis findings</vt:lpstr>
      <vt:lpstr>Classification analysis findings</vt:lpstr>
      <vt:lpstr>Clustering analysis findings</vt:lpstr>
      <vt:lpstr>Best classification model - metrics</vt:lpstr>
      <vt:lpstr>Story telling</vt:lpstr>
      <vt:lpstr>Recommendation for movie producers and investors</vt:lpstr>
      <vt:lpstr>Thank you!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 665 – Data analytics Final Project</dc:title>
  <dc:creator>Oliver Westhoff</dc:creator>
  <cp:lastModifiedBy>Oliver Westhoff</cp:lastModifiedBy>
  <cp:revision>10</cp:revision>
  <dcterms:created xsi:type="dcterms:W3CDTF">2018-12-05T15:07:17Z</dcterms:created>
  <dcterms:modified xsi:type="dcterms:W3CDTF">2018-12-05T20:14:55Z</dcterms:modified>
</cp:coreProperties>
</file>

<file path=docProps/thumbnail.jpeg>
</file>